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99" r:id="rId6"/>
    <p:sldId id="257" r:id="rId7"/>
    <p:sldId id="258" r:id="rId8"/>
    <p:sldId id="260" r:id="rId9"/>
    <p:sldId id="259" r:id="rId10"/>
    <p:sldId id="262" r:id="rId11"/>
    <p:sldId id="261" r:id="rId12"/>
    <p:sldId id="264" r:id="rId13"/>
    <p:sldId id="265" r:id="rId14"/>
    <p:sldId id="266" r:id="rId15"/>
    <p:sldId id="267" r:id="rId16"/>
    <p:sldId id="303" r:id="rId17"/>
    <p:sldId id="300" r:id="rId18"/>
    <p:sldId id="287" r:id="rId19"/>
    <p:sldId id="289" r:id="rId20"/>
    <p:sldId id="291" r:id="rId21"/>
    <p:sldId id="294" r:id="rId22"/>
    <p:sldId id="282" r:id="rId23"/>
    <p:sldId id="281" r:id="rId24"/>
    <p:sldId id="279" r:id="rId25"/>
    <p:sldId id="280" r:id="rId26"/>
    <p:sldId id="278" r:id="rId27"/>
    <p:sldId id="302" r:id="rId28"/>
    <p:sldId id="273" r:id="rId29"/>
    <p:sldId id="301" r:id="rId30"/>
    <p:sldId id="28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 martucci" initials="am" lastIdx="1" clrIdx="0">
    <p:extLst>
      <p:ext uri="{19B8F6BF-5375-455C-9EA6-DF929625EA0E}">
        <p15:presenceInfo xmlns:p15="http://schemas.microsoft.com/office/powerpoint/2012/main" userId="bb7c484e589f68d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30" autoAdjust="0"/>
    <p:restoredTop sz="94660"/>
  </p:normalViewPr>
  <p:slideViewPr>
    <p:cSldViewPr snapToGrid="0">
      <p:cViewPr varScale="1">
        <p:scale>
          <a:sx n="90" d="100"/>
          <a:sy n="90" d="100"/>
        </p:scale>
        <p:origin x="75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26T17:42:19.005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53655-8A70-451A-80F9-B66739E35BFB}" type="datetimeFigureOut">
              <a:rPr lang="it-IT" smtClean="0"/>
              <a:t>01/06/2020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EFDAC-7E21-42FC-85EC-7DF57A60B3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3979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53655-8A70-451A-80F9-B66739E35BFB}" type="datetimeFigureOut">
              <a:rPr lang="it-IT" smtClean="0"/>
              <a:t>01/06/2020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EFDAC-7E21-42FC-85EC-7DF57A60B3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9692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53655-8A70-451A-80F9-B66739E35BFB}" type="datetimeFigureOut">
              <a:rPr lang="it-IT" smtClean="0"/>
              <a:t>01/06/2020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EFDAC-7E21-42FC-85EC-7DF57A60B395}" type="slidenum">
              <a:rPr lang="it-IT" smtClean="0"/>
              <a:t>‹N›</a:t>
            </a:fld>
            <a:endParaRPr lang="it-I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51898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53655-8A70-451A-80F9-B66739E35BFB}" type="datetimeFigureOut">
              <a:rPr lang="it-IT" smtClean="0"/>
              <a:t>01/06/2020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EFDAC-7E21-42FC-85EC-7DF57A60B3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67581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53655-8A70-451A-80F9-B66739E35BFB}" type="datetimeFigureOut">
              <a:rPr lang="it-IT" smtClean="0"/>
              <a:t>01/06/2020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EFDAC-7E21-42FC-85EC-7DF57A60B395}" type="slidenum">
              <a:rPr lang="it-IT" smtClean="0"/>
              <a:t>‹N›</a:t>
            </a:fld>
            <a:endParaRPr lang="it-I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92116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53655-8A70-451A-80F9-B66739E35BFB}" type="datetimeFigureOut">
              <a:rPr lang="it-IT" smtClean="0"/>
              <a:t>01/06/2020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EFDAC-7E21-42FC-85EC-7DF57A60B3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9774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53655-8A70-451A-80F9-B66739E35BFB}" type="datetimeFigureOut">
              <a:rPr lang="it-IT" smtClean="0"/>
              <a:t>01/06/2020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EFDAC-7E21-42FC-85EC-7DF57A60B3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68369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53655-8A70-451A-80F9-B66739E35BFB}" type="datetimeFigureOut">
              <a:rPr lang="it-IT" smtClean="0"/>
              <a:t>01/06/2020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EFDAC-7E21-42FC-85EC-7DF57A60B3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8622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53655-8A70-451A-80F9-B66739E35BFB}" type="datetimeFigureOut">
              <a:rPr lang="it-IT" smtClean="0"/>
              <a:t>01/06/2020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EFDAC-7E21-42FC-85EC-7DF57A60B3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2024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53655-8A70-451A-80F9-B66739E35BFB}" type="datetimeFigureOut">
              <a:rPr lang="it-IT" smtClean="0"/>
              <a:t>01/06/2020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EFDAC-7E21-42FC-85EC-7DF57A60B3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5626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53655-8A70-451A-80F9-B66739E35BFB}" type="datetimeFigureOut">
              <a:rPr lang="it-IT" smtClean="0"/>
              <a:t>01/06/2020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EFDAC-7E21-42FC-85EC-7DF57A60B3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165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53655-8A70-451A-80F9-B66739E35BFB}" type="datetimeFigureOut">
              <a:rPr lang="it-IT" smtClean="0"/>
              <a:t>01/06/2020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EFDAC-7E21-42FC-85EC-7DF57A60B3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6561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53655-8A70-451A-80F9-B66739E35BFB}" type="datetimeFigureOut">
              <a:rPr lang="it-IT" smtClean="0"/>
              <a:t>01/06/2020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EFDAC-7E21-42FC-85EC-7DF57A60B3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9852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53655-8A70-451A-80F9-B66739E35BFB}" type="datetimeFigureOut">
              <a:rPr lang="it-IT" smtClean="0"/>
              <a:t>01/06/2020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EFDAC-7E21-42FC-85EC-7DF57A60B3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3956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53655-8A70-451A-80F9-B66739E35BFB}" type="datetimeFigureOut">
              <a:rPr lang="it-IT" smtClean="0"/>
              <a:t>01/06/2020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EFDAC-7E21-42FC-85EC-7DF57A60B3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7677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53655-8A70-451A-80F9-B66739E35BFB}" type="datetimeFigureOut">
              <a:rPr lang="it-IT" smtClean="0"/>
              <a:t>01/06/2020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EFDAC-7E21-42FC-85EC-7DF57A60B3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0906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53655-8A70-451A-80F9-B66739E35BFB}" type="datetimeFigureOut">
              <a:rPr lang="it-IT" smtClean="0"/>
              <a:t>01/06/2020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D1EFDAC-7E21-42FC-85EC-7DF57A60B3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5820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balsamiq.cloud/se2vyoz/pivbs0v" TargetMode="Externa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525EA1-D854-4C48-B947-50AF467712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>
                <a:latin typeface="Century Gothic" panose="020B0502020202020204" pitchFamily="34" charset="0"/>
              </a:rPr>
              <a:t>TechnoFarm</a:t>
            </a:r>
            <a:endParaRPr lang="it-IT" dirty="0">
              <a:latin typeface="Century Gothic" panose="020B0502020202020204" pitchFamily="34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27E8BC7-5C1F-4481-A715-DD2128F17B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>
                <a:latin typeface="Century Gothic" panose="020B0502020202020204" pitchFamily="34" charset="0"/>
              </a:rPr>
              <a:t>Perché lo Smart farming è il bisogno del momento?</a:t>
            </a:r>
          </a:p>
        </p:txBody>
      </p:sp>
    </p:spTree>
    <p:extLst>
      <p:ext uri="{BB962C8B-B14F-4D97-AF65-F5344CB8AC3E}">
        <p14:creationId xmlns:p14="http://schemas.microsoft.com/office/powerpoint/2010/main" val="3962599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640879-024F-45BD-ADF8-93D92D038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Century Gothic" panose="020B0502020202020204" pitchFamily="34" charset="0"/>
              </a:rPr>
              <a:t>Caso d’uso «disinfestazione»</a:t>
            </a:r>
          </a:p>
        </p:txBody>
      </p:sp>
      <p:pic>
        <p:nvPicPr>
          <p:cNvPr id="5" name="Immagine 4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6F42947A-7B59-437C-AE10-61F808B7E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96" y="1555795"/>
            <a:ext cx="1377199" cy="1377199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03BBE4C5-DE38-4FDF-87C4-7666DD94C8B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696933" y="1628706"/>
            <a:ext cx="8196475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anose="020B0502020202020204" pitchFamily="34" charset="0"/>
                <a:cs typeface="Arial" panose="020B0604020202020204" pitchFamily="34" charset="0"/>
              </a:rPr>
              <a:t>Andrea accede alla piattaforma inserendo le sue credenziali</a:t>
            </a:r>
            <a:r>
              <a:rPr lang="it-IT" altLang="it-IT" dirty="0">
                <a:solidFill>
                  <a:schemeClr val="tx1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.</a:t>
            </a:r>
            <a:endParaRPr kumimoji="0" lang="it-IT" altLang="it-IT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anose="020B0502020202020204" pitchFamily="34" charset="0"/>
              <a:cs typeface="Segoe UI" panose="020B0502040204020203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anose="020B0502020202020204" pitchFamily="34" charset="0"/>
                <a:cs typeface="Arial" panose="020B0604020202020204" pitchFamily="34" charset="0"/>
              </a:rPr>
              <a:t>Il sistema visualizza tutte le serre disponibili di Andrea</a:t>
            </a:r>
            <a:r>
              <a:rPr lang="it-IT" altLang="it-IT" dirty="0">
                <a:solidFill>
                  <a:schemeClr val="tx1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.</a:t>
            </a:r>
            <a:endParaRPr kumimoji="0" lang="it-IT" altLang="it-IT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anose="020B0502020202020204" pitchFamily="34" charset="0"/>
              <a:cs typeface="Segoe UI" panose="020B0502040204020203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anose="020B0502020202020204" pitchFamily="34" charset="0"/>
                <a:cs typeface="Arial" panose="020B0604020202020204" pitchFamily="34" charset="0"/>
              </a:rPr>
              <a:t>Andrea sceglie la serra da monitorare</a:t>
            </a:r>
            <a:r>
              <a:rPr lang="it-IT" altLang="it-IT" dirty="0">
                <a:solidFill>
                  <a:schemeClr val="tx1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.</a:t>
            </a:r>
            <a:endParaRPr kumimoji="0" lang="it-IT" altLang="it-IT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anose="020B0502020202020204" pitchFamily="34" charset="0"/>
              <a:cs typeface="Segoe UI" panose="020B0502040204020203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anose="020B0502020202020204" pitchFamily="34" charset="0"/>
                <a:cs typeface="Arial" panose="020B0604020202020204" pitchFamily="34" charset="0"/>
              </a:rPr>
              <a:t>Il sistema mostra tutti i parametri della serra scelta. </a:t>
            </a:r>
            <a:endParaRPr kumimoji="0" lang="it-IT" altLang="it-IT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anose="020B0502020202020204" pitchFamily="34" charset="0"/>
              <a:cs typeface="Segoe UI" panose="020B0502040204020203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anose="020B0502020202020204" pitchFamily="34" charset="0"/>
                <a:cs typeface="Arial" panose="020B0604020202020204" pitchFamily="34" charset="0"/>
              </a:rPr>
              <a:t>Andrea clicca un pulsante per avviare la procedura di disinfestazione.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anose="020B0502020202020204" pitchFamily="34" charset="0"/>
                <a:cs typeface="Segoe UI" panose="020B0502040204020203" pitchFamily="34" charset="0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anose="020B0502020202020204" pitchFamily="34" charset="0"/>
                <a:cs typeface="Arial" panose="020B0604020202020204" pitchFamily="34" charset="0"/>
              </a:rPr>
              <a:t>Il sistema avvia la procedura e notifica l’operazione in corso.</a:t>
            </a:r>
            <a:endParaRPr kumimoji="0" lang="it-IT" altLang="it-IT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328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1E4C45-F3B7-4E30-8107-65E9DE798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5984723" cy="771331"/>
          </a:xfrm>
        </p:spPr>
        <p:txBody>
          <a:bodyPr/>
          <a:lstStyle/>
          <a:p>
            <a:r>
              <a:rPr lang="it-IT" dirty="0">
                <a:latin typeface="Century Gothic" panose="020B0502020202020204" pitchFamily="34" charset="0"/>
              </a:rPr>
              <a:t>Idea alternativa 1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FD9EC42A-830A-49F8-B405-3CA0F5E5258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68" y="1284070"/>
            <a:ext cx="8132134" cy="394227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539C74-02F6-4FCD-9389-DFAF0A6D25AF}"/>
              </a:ext>
            </a:extLst>
          </p:cNvPr>
          <p:cNvSpPr txBox="1"/>
          <p:nvPr/>
        </p:nvSpPr>
        <p:spPr>
          <a:xfrm>
            <a:off x="677334" y="5300647"/>
            <a:ext cx="2449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Pro: </a:t>
            </a:r>
            <a:r>
              <a:rPr lang="it-IT" dirty="0">
                <a:latin typeface="Century Gothic" panose="020B0502020202020204" pitchFamily="34" charset="0"/>
              </a:rPr>
              <a:t>tutte le impostazioni delle task più importanti del sistema a vista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C9AD9FA-19FB-4F2B-B025-D3DAAF0F2C3A}"/>
              </a:ext>
            </a:extLst>
          </p:cNvPr>
          <p:cNvSpPr txBox="1"/>
          <p:nvPr/>
        </p:nvSpPr>
        <p:spPr>
          <a:xfrm>
            <a:off x="4390035" y="5385732"/>
            <a:ext cx="2449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  <a:latin typeface="Century Gothic" panose="020B0502020202020204" pitchFamily="34" charset="0"/>
              </a:rPr>
              <a:t>Contro: </a:t>
            </a:r>
            <a:r>
              <a:rPr lang="it-IT" dirty="0">
                <a:latin typeface="Century Gothic" panose="020B0502020202020204" pitchFamily="34" charset="0"/>
              </a:rPr>
              <a:t>UI leggermente confusionaria</a:t>
            </a:r>
          </a:p>
          <a:p>
            <a:endParaRPr lang="it-IT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636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5F208D-5C7E-47C5-8471-1D6EFE03A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285522"/>
            <a:ext cx="8596668" cy="1320800"/>
          </a:xfrm>
        </p:spPr>
        <p:txBody>
          <a:bodyPr/>
          <a:lstStyle/>
          <a:p>
            <a:r>
              <a:rPr lang="it-IT" dirty="0">
                <a:latin typeface="Century Gothic" panose="020B0502020202020204" pitchFamily="34" charset="0"/>
              </a:rPr>
              <a:t>Idea alternativa 2</a:t>
            </a:r>
          </a:p>
        </p:txBody>
      </p:sp>
      <p:pic>
        <p:nvPicPr>
          <p:cNvPr id="5" name="Segnaposto contenuto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24E411D0-4CA4-47F3-A25C-C849497FA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5" y="1063689"/>
            <a:ext cx="7620412" cy="5508789"/>
          </a:xfr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67A5DE05-EAA2-44BC-B85D-64B8725F10E1}"/>
              </a:ext>
            </a:extLst>
          </p:cNvPr>
          <p:cNvSpPr txBox="1"/>
          <p:nvPr/>
        </p:nvSpPr>
        <p:spPr>
          <a:xfrm>
            <a:off x="7466202" y="2449585"/>
            <a:ext cx="24495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Pro:</a:t>
            </a:r>
            <a:r>
              <a:rPr lang="it-IT" dirty="0">
                <a:solidFill>
                  <a:schemeClr val="accent2"/>
                </a:solidFill>
                <a:latin typeface="Century Gothic" panose="020B0502020202020204" pitchFamily="34" charset="0"/>
              </a:rPr>
              <a:t> </a:t>
            </a:r>
            <a:r>
              <a:rPr lang="it-IT" dirty="0">
                <a:latin typeface="Century Gothic" panose="020B0502020202020204" pitchFamily="34" charset="0"/>
              </a:rPr>
              <a:t>UI molto semplice</a:t>
            </a:r>
          </a:p>
          <a:p>
            <a:endParaRPr lang="it-IT" dirty="0">
              <a:latin typeface="Century Gothic" panose="020B0502020202020204" pitchFamily="34" charset="0"/>
            </a:endParaRPr>
          </a:p>
          <a:p>
            <a:r>
              <a:rPr lang="it-IT" b="1" dirty="0">
                <a:solidFill>
                  <a:srgbClr val="FF0000"/>
                </a:solidFill>
                <a:latin typeface="Century Gothic" panose="020B0502020202020204" pitchFamily="34" charset="0"/>
              </a:rPr>
              <a:t>Contro: </a:t>
            </a:r>
            <a:r>
              <a:rPr lang="it-IT" dirty="0">
                <a:latin typeface="Century Gothic" panose="020B0502020202020204" pitchFamily="34" charset="0"/>
              </a:rPr>
              <a:t>Utenti esperti potrebbero trovare restrittivo l’uso del sistema</a:t>
            </a:r>
          </a:p>
        </p:txBody>
      </p:sp>
    </p:spTree>
    <p:extLst>
      <p:ext uri="{BB962C8B-B14F-4D97-AF65-F5344CB8AC3E}">
        <p14:creationId xmlns:p14="http://schemas.microsoft.com/office/powerpoint/2010/main" val="3810948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525EA1-D854-4C48-B947-50AF467712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8398" y="130619"/>
            <a:ext cx="6356005" cy="2582763"/>
          </a:xfrm>
        </p:spPr>
        <p:txBody>
          <a:bodyPr/>
          <a:lstStyle/>
          <a:p>
            <a:pPr algn="ctr"/>
            <a:r>
              <a:rPr lang="it-IT" sz="3600" dirty="0">
                <a:latin typeface="Century Gothic" panose="020B0502020202020204" pitchFamily="34" charset="0"/>
              </a:rPr>
              <a:t>Alternativa scelta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27E8BC7-5C1F-4481-A715-DD2128F17B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88462" y="2713382"/>
            <a:ext cx="7766936" cy="1096899"/>
          </a:xfrm>
        </p:spPr>
        <p:txBody>
          <a:bodyPr/>
          <a:lstStyle/>
          <a:p>
            <a:pPr algn="ctr"/>
            <a:r>
              <a:rPr lang="it-IT" dirty="0">
                <a:latin typeface="Century Gothic" panose="020B0502020202020204" pitchFamily="34" charset="0"/>
              </a:rPr>
              <a:t>Il giusto sta nel mezzo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0D8F973-1F5A-426F-84ED-CA6ADB0BD8B3}"/>
              </a:ext>
            </a:extLst>
          </p:cNvPr>
          <p:cNvSpPr txBox="1"/>
          <p:nvPr/>
        </p:nvSpPr>
        <p:spPr>
          <a:xfrm>
            <a:off x="1886857" y="3429000"/>
            <a:ext cx="84182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Unire le funzionalità alla semplicità perché il nostro utente medio non è esperto di questi sistemi, ma ha bisogno di tutte le funzionalità per assistere all’intero processo produttivo delle colture tramite serre</a:t>
            </a:r>
          </a:p>
        </p:txBody>
      </p:sp>
    </p:spTree>
    <p:extLst>
      <p:ext uri="{BB962C8B-B14F-4D97-AF65-F5344CB8AC3E}">
        <p14:creationId xmlns:p14="http://schemas.microsoft.com/office/powerpoint/2010/main" val="3249737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9AF1E8-2A95-4656-94FC-CDA916930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9600"/>
            <a:ext cx="8596668" cy="1320800"/>
          </a:xfrm>
        </p:spPr>
        <p:txBody>
          <a:bodyPr/>
          <a:lstStyle/>
          <a:p>
            <a:r>
              <a:rPr lang="it-IT" dirty="0"/>
              <a:t>Valutazione da parte di un esperto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F0350E5-6B5E-4B08-960E-C2852E523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38300"/>
            <a:ext cx="8596668" cy="3880773"/>
          </a:xfrm>
        </p:spPr>
        <p:txBody>
          <a:bodyPr/>
          <a:lstStyle/>
          <a:p>
            <a:r>
              <a:rPr lang="it-IT" dirty="0">
                <a:latin typeface="Century Gothic" panose="020B0502020202020204" pitchFamily="34" charset="0"/>
              </a:rPr>
              <a:t>Informazioni relative alle funzionalità venivano visualizzate in un’altra pagina.</a:t>
            </a:r>
          </a:p>
          <a:p>
            <a:r>
              <a:rPr lang="it-IT" dirty="0">
                <a:latin typeface="Century Gothic" panose="020B0502020202020204" pitchFamily="34" charset="0"/>
              </a:rPr>
              <a:t>Il resoconto delle funzionalità in esecuzione, programmate e terminate venivano aperte in un’altra pagina</a:t>
            </a:r>
          </a:p>
          <a:p>
            <a:r>
              <a:rPr lang="it-IT" dirty="0">
                <a:latin typeface="Century Gothic" panose="020B0502020202020204" pitchFamily="34" charset="0"/>
              </a:rPr>
              <a:t>Non è possibile programmare alcune attività</a:t>
            </a:r>
          </a:p>
        </p:txBody>
      </p:sp>
    </p:spTree>
    <p:extLst>
      <p:ext uri="{BB962C8B-B14F-4D97-AF65-F5344CB8AC3E}">
        <p14:creationId xmlns:p14="http://schemas.microsoft.com/office/powerpoint/2010/main" val="2392370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>
            <a:extLst>
              <a:ext uri="{FF2B5EF4-FFF2-40B4-BE49-F238E27FC236}">
                <a16:creationId xmlns:a16="http://schemas.microsoft.com/office/drawing/2014/main" id="{BDEB5CEA-2153-4401-9397-16D7898303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7" t="9637" r="23060" b="14480"/>
          <a:stretch/>
        </p:blipFill>
        <p:spPr>
          <a:xfrm>
            <a:off x="124747" y="1555021"/>
            <a:ext cx="3992304" cy="2423564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6A0184B5-216A-4E81-95D3-3C63B463FBEF}"/>
              </a:ext>
            </a:extLst>
          </p:cNvPr>
          <p:cNvSpPr txBox="1"/>
          <p:nvPr/>
        </p:nvSpPr>
        <p:spPr>
          <a:xfrm flipH="1">
            <a:off x="190499" y="1120501"/>
            <a:ext cx="988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Informazioni relative alle funzionalità venivano visualizzate in un’altra pagina.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136F68E4-DD42-4AE3-8709-3B690C7C863F}"/>
              </a:ext>
            </a:extLst>
          </p:cNvPr>
          <p:cNvSpPr txBox="1">
            <a:spLocks/>
          </p:cNvSpPr>
          <p:nvPr/>
        </p:nvSpPr>
        <p:spPr>
          <a:xfrm>
            <a:off x="0" y="297350"/>
            <a:ext cx="9004300" cy="16463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>
                <a:latin typeface="Century Gothic" panose="020B0502020202020204" pitchFamily="34" charset="0"/>
              </a:rPr>
              <a:t>Confronto con prototipo basso livello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D737BC6-967A-4952-9DC0-615951180A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94" t="4051" r="27899" b="25069"/>
          <a:stretch/>
        </p:blipFill>
        <p:spPr>
          <a:xfrm>
            <a:off x="124747" y="4277590"/>
            <a:ext cx="3992304" cy="2547062"/>
          </a:xfrm>
          <a:prstGeom prst="rect">
            <a:avLst/>
          </a:prstGeom>
        </p:spPr>
      </p:pic>
      <p:pic>
        <p:nvPicPr>
          <p:cNvPr id="8" name="Segnaposto contenuto 3">
            <a:extLst>
              <a:ext uri="{FF2B5EF4-FFF2-40B4-BE49-F238E27FC236}">
                <a16:creationId xmlns:a16="http://schemas.microsoft.com/office/drawing/2014/main" id="{06BB3412-4B66-4511-91C5-C179B5BBF0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45074" t="11679" r="579" b="27143"/>
          <a:stretch/>
        </p:blipFill>
        <p:spPr>
          <a:xfrm>
            <a:off x="6265871" y="1684207"/>
            <a:ext cx="3251624" cy="4990743"/>
          </a:xfrm>
          <a:prstGeom prst="rect">
            <a:avLst/>
          </a:prstGeom>
        </p:spPr>
      </p:pic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2C7A1AE1-4D53-4B6F-B524-E6C942A79B2E}"/>
              </a:ext>
            </a:extLst>
          </p:cNvPr>
          <p:cNvCxnSpPr>
            <a:cxnSpLocks/>
          </p:cNvCxnSpPr>
          <p:nvPr/>
        </p:nvCxnSpPr>
        <p:spPr>
          <a:xfrm flipH="1">
            <a:off x="3492500" y="2779215"/>
            <a:ext cx="177800" cy="15300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015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957DC6-E7EE-4B0F-8A7F-6070B34C3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919"/>
            <a:ext cx="7980102" cy="845003"/>
          </a:xfrm>
        </p:spPr>
        <p:txBody>
          <a:bodyPr>
            <a:normAutofit fontScale="90000"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Confronto con prototipo basso livello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B71528A-1B88-4FAB-AFB9-817E1F3BD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29253"/>
            <a:ext cx="9199371" cy="52455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dirty="0">
                <a:latin typeface="Century Gothic" panose="020B0502020202020204" pitchFamily="34" charset="0"/>
              </a:rPr>
              <a:t>Il resoconto delle funzionalità in esecuzione, programmate e terminate venivano aperte in un’altra pagina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6CBD684-E959-4A4F-8F2C-2F04CBF929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7" t="8999" r="22028" b="12804"/>
          <a:stretch/>
        </p:blipFill>
        <p:spPr>
          <a:xfrm>
            <a:off x="367363" y="1872674"/>
            <a:ext cx="3951706" cy="241697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525FCF7-456C-4149-9F71-048468BF3F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9" r="1586" b="12994"/>
          <a:stretch/>
        </p:blipFill>
        <p:spPr>
          <a:xfrm>
            <a:off x="367363" y="4527605"/>
            <a:ext cx="4232322" cy="2128476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E16B67B7-95C6-41A8-A6EC-772D8BFECA2A}"/>
              </a:ext>
            </a:extLst>
          </p:cNvPr>
          <p:cNvCxnSpPr/>
          <p:nvPr/>
        </p:nvCxnSpPr>
        <p:spPr>
          <a:xfrm>
            <a:off x="3591339" y="3845701"/>
            <a:ext cx="0" cy="109993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5.png">
            <a:extLst>
              <a:ext uri="{FF2B5EF4-FFF2-40B4-BE49-F238E27FC236}">
                <a16:creationId xmlns:a16="http://schemas.microsoft.com/office/drawing/2014/main" id="{55E85FC0-A3A4-4C2C-B7AA-0CF6DC823B71}"/>
              </a:ext>
            </a:extLst>
          </p:cNvPr>
          <p:cNvPicPr/>
          <p:nvPr/>
        </p:nvPicPr>
        <p:blipFill rotWithShape="1">
          <a:blip r:embed="rId4"/>
          <a:srcRect t="17435" r="77043" b="5784"/>
          <a:stretch/>
        </p:blipFill>
        <p:spPr>
          <a:xfrm>
            <a:off x="5880010" y="1872674"/>
            <a:ext cx="3502526" cy="450162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307596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DAA5C5-B3A3-4972-BD2D-57B24C5C7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4356"/>
            <a:ext cx="8471452" cy="638629"/>
          </a:xfrm>
        </p:spPr>
        <p:txBody>
          <a:bodyPr>
            <a:normAutofit fontScale="90000"/>
          </a:bodyPr>
          <a:lstStyle/>
          <a:p>
            <a:r>
              <a:rPr lang="it-IT" sz="4000" dirty="0">
                <a:latin typeface="Century Gothic" panose="020B0502020202020204" pitchFamily="34" charset="0"/>
              </a:rPr>
              <a:t>Confronto con prototipo basso livello</a:t>
            </a:r>
            <a:endParaRPr lang="it-IT" dirty="0">
              <a:latin typeface="Century Gothic" panose="020B0502020202020204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64F11CF-FAF6-4213-A600-4F4B04801A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" r="3746"/>
          <a:stretch/>
        </p:blipFill>
        <p:spPr>
          <a:xfrm>
            <a:off x="663202" y="2237697"/>
            <a:ext cx="4119561" cy="304992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0F806C0-0E2B-4030-82BB-921721C95FA6}"/>
              </a:ext>
            </a:extLst>
          </p:cNvPr>
          <p:cNvSpPr txBox="1"/>
          <p:nvPr/>
        </p:nvSpPr>
        <p:spPr>
          <a:xfrm flipH="1">
            <a:off x="0" y="949120"/>
            <a:ext cx="7589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Non è possibile programmare l’attività di disinfestazione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0BA3D03-840C-414B-8A4E-D5C1636D7A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51" t="18719" r="4393" b="37886"/>
          <a:stretch/>
        </p:blipFill>
        <p:spPr>
          <a:xfrm>
            <a:off x="6244456" y="1836454"/>
            <a:ext cx="3776868" cy="385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92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3D961B-817A-4F34-823D-A75BB2D0D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69844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it-IT" sz="6000" dirty="0">
                <a:latin typeface="Century Gothic" panose="020B0502020202020204" pitchFamily="34" charset="0"/>
              </a:rPr>
              <a:t>Mago di OZ</a:t>
            </a:r>
            <a:br>
              <a:rPr lang="it-IT" sz="5400" dirty="0">
                <a:latin typeface="Century Gothic" panose="020B0502020202020204" pitchFamily="34" charset="0"/>
              </a:rPr>
            </a:br>
            <a:endParaRPr lang="it-IT" sz="5400" dirty="0">
              <a:latin typeface="Century Gothic" panose="020B0502020202020204" pitchFamily="34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E784F3B-2ED6-4D58-BD4A-9D4B76825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635539"/>
            <a:ext cx="8836681" cy="3880773"/>
          </a:xfrm>
          <a:noFill/>
        </p:spPr>
        <p:txBody>
          <a:bodyPr/>
          <a:lstStyle/>
          <a:p>
            <a:pPr marL="0" indent="0">
              <a:buNone/>
            </a:pPr>
            <a:r>
              <a:rPr lang="it-IT" sz="2400" dirty="0">
                <a:latin typeface="Century Gothic" panose="020B0502020202020204" pitchFamily="34" charset="0"/>
              </a:rPr>
              <a:t>Problemi riscontrati:</a:t>
            </a:r>
          </a:p>
          <a:p>
            <a:r>
              <a:rPr lang="it-IT" dirty="0">
                <a:latin typeface="Century Gothic" panose="020B0502020202020204" pitchFamily="34" charset="0"/>
              </a:rPr>
              <a:t>Non è evidente chiudere la finestra di login cliccando fuori dalla sua area.</a:t>
            </a:r>
          </a:p>
          <a:p>
            <a:r>
              <a:rPr lang="it-IT" dirty="0">
                <a:latin typeface="Century Gothic" panose="020B0502020202020204" pitchFamily="34" charset="0"/>
              </a:rPr>
              <a:t>Nella funzionalità concimazione non è chiaro il tipo di concime a quale opzione si riferisce.</a:t>
            </a:r>
          </a:p>
          <a:p>
            <a:r>
              <a:rPr lang="it-IT" dirty="0">
                <a:latin typeface="Century Gothic" panose="020B0502020202020204" pitchFamily="34" charset="0"/>
              </a:rPr>
              <a:t>Ambiguità del tasto indietro</a:t>
            </a:r>
          </a:p>
          <a:p>
            <a:r>
              <a:rPr lang="it-IT" dirty="0">
                <a:latin typeface="Century Gothic" panose="020B0502020202020204" pitchFamily="34" charset="0"/>
              </a:rPr>
              <a:t>Ambiguità nella scelta di valori per mancanza unità di misura.</a:t>
            </a:r>
          </a:p>
          <a:p>
            <a:r>
              <a:rPr lang="it-IT" dirty="0">
                <a:latin typeface="Century Gothic" panose="020B0502020202020204" pitchFamily="34" charset="0"/>
              </a:rPr>
              <a:t>Ambiguità se una funzionalità fosse attiva o meno una volta attivata.</a:t>
            </a:r>
          </a:p>
          <a:p>
            <a:endParaRPr lang="it-IT" dirty="0">
              <a:latin typeface="Century Gothic" panose="020B0502020202020204" pitchFamily="34" charset="0"/>
            </a:endParaRPr>
          </a:p>
          <a:p>
            <a:endParaRPr lang="it-IT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276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E07C5E7-4D83-4033-B38B-046C242A95BC}"/>
              </a:ext>
            </a:extLst>
          </p:cNvPr>
          <p:cNvSpPr/>
          <p:nvPr/>
        </p:nvSpPr>
        <p:spPr>
          <a:xfrm>
            <a:off x="424984" y="551468"/>
            <a:ext cx="83499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accent1"/>
                </a:solidFill>
                <a:latin typeface="Century Gothic" panose="020B0502020202020204" pitchFamily="34" charset="0"/>
              </a:rPr>
              <a:t>Aumentata visibilità di come chiudere pop-up in login e aggiungi serra: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F32709A-90EF-4A55-81F4-DFBCCABC25E7}"/>
              </a:ext>
            </a:extLst>
          </p:cNvPr>
          <p:cNvSpPr txBox="1"/>
          <p:nvPr/>
        </p:nvSpPr>
        <p:spPr>
          <a:xfrm>
            <a:off x="533467" y="1333394"/>
            <a:ext cx="351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Prima: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FCC25DB-7965-4B48-B5D2-E049F2FE5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313" y="1702726"/>
            <a:ext cx="3247893" cy="168788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AA7E146-9846-4F5A-B220-8506358B8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67" y="1741119"/>
            <a:ext cx="3247894" cy="167833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402F911-144A-46E4-A753-CC28E3BDB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67" y="3934436"/>
            <a:ext cx="4004468" cy="223396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AE095E0-F219-4E7A-A34C-905C76F7D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6313" y="3934436"/>
            <a:ext cx="3953593" cy="223396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C9CC97-122C-4DA9-9876-9991EF17BA10}"/>
              </a:ext>
            </a:extLst>
          </p:cNvPr>
          <p:cNvSpPr txBox="1"/>
          <p:nvPr/>
        </p:nvSpPr>
        <p:spPr>
          <a:xfrm>
            <a:off x="5646313" y="1192460"/>
            <a:ext cx="351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Dopo:</a:t>
            </a: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A20F27DE-28E5-4133-840D-68E238D0A91E}"/>
              </a:ext>
            </a:extLst>
          </p:cNvPr>
          <p:cNvCxnSpPr>
            <a:cxnSpLocks/>
          </p:cNvCxnSpPr>
          <p:nvPr/>
        </p:nvCxnSpPr>
        <p:spPr>
          <a:xfrm flipH="1">
            <a:off x="8649050" y="1192460"/>
            <a:ext cx="696286" cy="8712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A76FA911-4128-4894-9025-A29921CF425C}"/>
              </a:ext>
            </a:extLst>
          </p:cNvPr>
          <p:cNvCxnSpPr>
            <a:cxnSpLocks/>
          </p:cNvCxnSpPr>
          <p:nvPr/>
        </p:nvCxnSpPr>
        <p:spPr>
          <a:xfrm flipH="1">
            <a:off x="9345336" y="3020037"/>
            <a:ext cx="134225" cy="981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558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DC383C-14E0-4170-8453-7FBE02592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082" y="567031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latin typeface="Century Gothic" panose="020B0502020202020204" pitchFamily="34" charset="0"/>
              </a:rPr>
              <a:t>Il team è composto da: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7D8894A5-9DB7-406C-BEFB-A1631AD18F3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78466" y="2445487"/>
          <a:ext cx="9992832" cy="39340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30944">
                  <a:extLst>
                    <a:ext uri="{9D8B030D-6E8A-4147-A177-3AD203B41FA5}">
                      <a16:colId xmlns:a16="http://schemas.microsoft.com/office/drawing/2014/main" val="2479570389"/>
                    </a:ext>
                  </a:extLst>
                </a:gridCol>
                <a:gridCol w="3330944">
                  <a:extLst>
                    <a:ext uri="{9D8B030D-6E8A-4147-A177-3AD203B41FA5}">
                      <a16:colId xmlns:a16="http://schemas.microsoft.com/office/drawing/2014/main" val="4178408814"/>
                    </a:ext>
                  </a:extLst>
                </a:gridCol>
                <a:gridCol w="3330944">
                  <a:extLst>
                    <a:ext uri="{9D8B030D-6E8A-4147-A177-3AD203B41FA5}">
                      <a16:colId xmlns:a16="http://schemas.microsoft.com/office/drawing/2014/main" val="3521953100"/>
                    </a:ext>
                  </a:extLst>
                </a:gridCol>
              </a:tblGrid>
              <a:tr h="562006">
                <a:tc>
                  <a:txBody>
                    <a:bodyPr/>
                    <a:lstStyle/>
                    <a:p>
                      <a:r>
                        <a:rPr lang="it-IT" sz="2800" dirty="0">
                          <a:latin typeface="Century Gothic" panose="020B0502020202020204" pitchFamily="34" charset="0"/>
                        </a:rPr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800" dirty="0">
                          <a:latin typeface="Century Gothic" panose="020B0502020202020204" pitchFamily="34" charset="0"/>
                        </a:rPr>
                        <a:t>Cognome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800" dirty="0">
                          <a:latin typeface="Century Gothic" panose="020B0502020202020204" pitchFamily="34" charset="0"/>
                        </a:rPr>
                        <a:t>Matricola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769541"/>
                  </a:ext>
                </a:extLst>
              </a:tr>
              <a:tr h="562006">
                <a:tc>
                  <a:txBody>
                    <a:bodyPr/>
                    <a:lstStyle/>
                    <a:p>
                      <a:r>
                        <a:rPr lang="it-IT" sz="2400" dirty="0">
                          <a:latin typeface="Century Gothic" panose="020B0502020202020204" pitchFamily="34" charset="0"/>
                        </a:rPr>
                        <a:t>Luigi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400" dirty="0">
                          <a:latin typeface="Century Gothic" panose="020B0502020202020204" pitchFamily="34" charset="0"/>
                        </a:rPr>
                        <a:t>Bozzoli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400" dirty="0">
                          <a:latin typeface="Century Gothic" panose="020B0502020202020204" pitchFamily="34" charset="0"/>
                        </a:rPr>
                        <a:t>0512105477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90280"/>
                  </a:ext>
                </a:extLst>
              </a:tr>
              <a:tr h="562006">
                <a:tc>
                  <a:txBody>
                    <a:bodyPr/>
                    <a:lstStyle/>
                    <a:p>
                      <a:r>
                        <a:rPr lang="it-IT" sz="2400" dirty="0">
                          <a:latin typeface="Century Gothic" panose="020B0502020202020204" pitchFamily="34" charset="0"/>
                        </a:rPr>
                        <a:t>Antonio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400" dirty="0">
                          <a:latin typeface="Century Gothic" panose="020B0502020202020204" pitchFamily="34" charset="0"/>
                        </a:rPr>
                        <a:t>Martucci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400" dirty="0">
                          <a:latin typeface="Century Gothic" panose="020B0502020202020204" pitchFamily="34" charset="0"/>
                        </a:rPr>
                        <a:t>0512105612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253105"/>
                  </a:ext>
                </a:extLst>
              </a:tr>
              <a:tr h="562006">
                <a:tc>
                  <a:txBody>
                    <a:bodyPr/>
                    <a:lstStyle/>
                    <a:p>
                      <a:r>
                        <a:rPr lang="it-IT" sz="2400" dirty="0">
                          <a:latin typeface="Century Gothic" panose="020B0502020202020204" pitchFamily="34" charset="0"/>
                        </a:rPr>
                        <a:t>Lucio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400" dirty="0">
                          <a:latin typeface="Century Gothic" panose="020B0502020202020204" pitchFamily="34" charset="0"/>
                        </a:rPr>
                        <a:t>Squitieri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400" dirty="0">
                          <a:latin typeface="Century Gothic" panose="020B0502020202020204" pitchFamily="34" charset="0"/>
                        </a:rPr>
                        <a:t>0512105180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26203"/>
                  </a:ext>
                </a:extLst>
              </a:tr>
              <a:tr h="562006">
                <a:tc>
                  <a:txBody>
                    <a:bodyPr/>
                    <a:lstStyle/>
                    <a:p>
                      <a:r>
                        <a:rPr lang="it-IT" sz="2400" dirty="0">
                          <a:latin typeface="Century Gothic" panose="020B0502020202020204" pitchFamily="34" charset="0"/>
                        </a:rPr>
                        <a:t>Aniello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400" dirty="0">
                          <a:latin typeface="Century Gothic" panose="020B0502020202020204" pitchFamily="34" charset="0"/>
                        </a:rPr>
                        <a:t>Romano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400" dirty="0">
                          <a:latin typeface="Century Gothic" panose="020B0502020202020204" pitchFamily="34" charset="0"/>
                        </a:rPr>
                        <a:t>0512105159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788725"/>
                  </a:ext>
                </a:extLst>
              </a:tr>
              <a:tr h="562006">
                <a:tc>
                  <a:txBody>
                    <a:bodyPr/>
                    <a:lstStyle/>
                    <a:p>
                      <a:r>
                        <a:rPr lang="it-IT" sz="2400" dirty="0">
                          <a:latin typeface="Century Gothic" panose="020B0502020202020204" pitchFamily="34" charset="0"/>
                        </a:rPr>
                        <a:t>Salvatore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400" dirty="0">
                          <a:latin typeface="Century Gothic" panose="020B0502020202020204" pitchFamily="34" charset="0"/>
                        </a:rPr>
                        <a:t>Rozza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400" dirty="0">
                          <a:latin typeface="Century Gothic" panose="020B0502020202020204" pitchFamily="34" charset="0"/>
                        </a:rPr>
                        <a:t>0512105422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7000587"/>
                  </a:ext>
                </a:extLst>
              </a:tr>
              <a:tr h="562006">
                <a:tc>
                  <a:txBody>
                    <a:bodyPr/>
                    <a:lstStyle/>
                    <a:p>
                      <a:r>
                        <a:rPr lang="it-IT" sz="2400" dirty="0">
                          <a:latin typeface="Century Gothic" panose="020B0502020202020204" pitchFamily="34" charset="0"/>
                        </a:rPr>
                        <a:t>Domenico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400" dirty="0">
                          <a:latin typeface="Century Gothic" panose="020B0502020202020204" pitchFamily="34" charset="0"/>
                        </a:rPr>
                        <a:t>Napolitano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400" dirty="0">
                          <a:latin typeface="Century Gothic" panose="020B0502020202020204" pitchFamily="34" charset="0"/>
                        </a:rPr>
                        <a:t>0512105096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087569"/>
                  </a:ext>
                </a:extLst>
              </a:tr>
            </a:tbl>
          </a:graphicData>
        </a:graphic>
      </p:graphicFrame>
      <p:pic>
        <p:nvPicPr>
          <p:cNvPr id="6" name="Immagine 5">
            <a:extLst>
              <a:ext uri="{FF2B5EF4-FFF2-40B4-BE49-F238E27FC236}">
                <a16:creationId xmlns:a16="http://schemas.microsoft.com/office/drawing/2014/main" id="{33A0BD04-CD5D-4F03-B331-FF02876BE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369" y="209836"/>
            <a:ext cx="2363242" cy="236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77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E07C5E7-4D83-4033-B38B-046C242A95BC}"/>
              </a:ext>
            </a:extLst>
          </p:cNvPr>
          <p:cNvSpPr/>
          <p:nvPr/>
        </p:nvSpPr>
        <p:spPr>
          <a:xfrm>
            <a:off x="424984" y="551468"/>
            <a:ext cx="88745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dirty="0">
                <a:solidFill>
                  <a:schemeClr val="accent1"/>
                </a:solidFill>
                <a:latin typeface="Century Gothic" panose="020B0502020202020204" pitchFamily="34" charset="0"/>
              </a:rPr>
              <a:t>Aumentata usabilità nella scelta del tipo di concimazione: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F32709A-90EF-4A55-81F4-DFBCCABC25E7}"/>
              </a:ext>
            </a:extLst>
          </p:cNvPr>
          <p:cNvSpPr txBox="1"/>
          <p:nvPr/>
        </p:nvSpPr>
        <p:spPr>
          <a:xfrm>
            <a:off x="424984" y="1308682"/>
            <a:ext cx="351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Prima: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9143C3C-B9CA-439E-B4FF-3AA529238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80" y="1654542"/>
            <a:ext cx="3649648" cy="465199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3DC16A54-BB89-4DC6-A70F-5209E6E660CE}"/>
              </a:ext>
            </a:extLst>
          </p:cNvPr>
          <p:cNvSpPr/>
          <p:nvPr/>
        </p:nvSpPr>
        <p:spPr>
          <a:xfrm>
            <a:off x="2182477" y="3053593"/>
            <a:ext cx="1886184" cy="310392"/>
          </a:xfrm>
          <a:prstGeom prst="rect">
            <a:avLst/>
          </a:prstGeom>
          <a:noFill/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>
              <a:latin typeface="Century Gothic" panose="020B050202020202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A8FAF68-07C7-4D40-A179-73379A42FBDC}"/>
              </a:ext>
            </a:extLst>
          </p:cNvPr>
          <p:cNvSpPr txBox="1"/>
          <p:nvPr/>
        </p:nvSpPr>
        <p:spPr>
          <a:xfrm>
            <a:off x="5382906" y="1308682"/>
            <a:ext cx="351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Dopo: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36B8DC6-D96E-49E8-BFA7-AE5E25272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596" y="1654542"/>
            <a:ext cx="3590459" cy="4731392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C5B9A50B-1ABA-45D5-A3A4-B93D4F84B488}"/>
              </a:ext>
            </a:extLst>
          </p:cNvPr>
          <p:cNvSpPr/>
          <p:nvPr/>
        </p:nvSpPr>
        <p:spPr>
          <a:xfrm>
            <a:off x="7140399" y="3537470"/>
            <a:ext cx="1757494" cy="309838"/>
          </a:xfrm>
          <a:prstGeom prst="rect">
            <a:avLst/>
          </a:prstGeom>
          <a:noFill/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latin typeface="Century Gothic" panose="020B0502020202020204" pitchFamily="34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DD6F9B59-D59B-49F7-9585-1953A1E27A52}"/>
              </a:ext>
            </a:extLst>
          </p:cNvPr>
          <p:cNvSpPr/>
          <p:nvPr/>
        </p:nvSpPr>
        <p:spPr>
          <a:xfrm>
            <a:off x="7140399" y="4991449"/>
            <a:ext cx="1757494" cy="309838"/>
          </a:xfrm>
          <a:prstGeom prst="rect">
            <a:avLst/>
          </a:prstGeom>
          <a:noFill/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517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0" grpId="0"/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E07C5E7-4D83-4033-B38B-046C242A95BC}"/>
              </a:ext>
            </a:extLst>
          </p:cNvPr>
          <p:cNvSpPr/>
          <p:nvPr/>
        </p:nvSpPr>
        <p:spPr>
          <a:xfrm>
            <a:off x="424984" y="551468"/>
            <a:ext cx="91807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dirty="0">
                <a:solidFill>
                  <a:schemeClr val="accent1"/>
                </a:solidFill>
                <a:latin typeface="Century Gothic" panose="020B0502020202020204" pitchFamily="34" charset="0"/>
              </a:rPr>
              <a:t>Aumentata visibilità del tasto indietro nelle varie funzionalità: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F32709A-90EF-4A55-81F4-DFBCCABC25E7}"/>
              </a:ext>
            </a:extLst>
          </p:cNvPr>
          <p:cNvSpPr txBox="1"/>
          <p:nvPr/>
        </p:nvSpPr>
        <p:spPr>
          <a:xfrm>
            <a:off x="424984" y="1308682"/>
            <a:ext cx="351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Prima: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F25401AF-BBF8-452F-BC87-50AEA4A7B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42" y="1678014"/>
            <a:ext cx="3249729" cy="477942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580BDC9-DB0E-4B58-B314-740029AAE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198" y="1678014"/>
            <a:ext cx="4148245" cy="4779428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B77B3724-D733-480E-82BF-CC0A8DBAB659}"/>
              </a:ext>
            </a:extLst>
          </p:cNvPr>
          <p:cNvSpPr/>
          <p:nvPr/>
        </p:nvSpPr>
        <p:spPr>
          <a:xfrm>
            <a:off x="5310207" y="1308682"/>
            <a:ext cx="878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Dopo: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8523253-91AA-42C8-A1A2-E1DF83A095C7}"/>
              </a:ext>
            </a:extLst>
          </p:cNvPr>
          <p:cNvSpPr/>
          <p:nvPr/>
        </p:nvSpPr>
        <p:spPr>
          <a:xfrm>
            <a:off x="2033540" y="2892227"/>
            <a:ext cx="297874" cy="262034"/>
          </a:xfrm>
          <a:prstGeom prst="rect">
            <a:avLst/>
          </a:prstGeom>
          <a:noFill/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latin typeface="Century Gothic" panose="020B0502020202020204" pitchFamily="34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777296F-85FF-4962-9630-45C55020B2EC}"/>
              </a:ext>
            </a:extLst>
          </p:cNvPr>
          <p:cNvSpPr/>
          <p:nvPr/>
        </p:nvSpPr>
        <p:spPr>
          <a:xfrm>
            <a:off x="7759817" y="2662517"/>
            <a:ext cx="721453" cy="363934"/>
          </a:xfrm>
          <a:prstGeom prst="rect">
            <a:avLst/>
          </a:prstGeom>
          <a:noFill/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906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E07C5E7-4D83-4033-B38B-046C242A95BC}"/>
              </a:ext>
            </a:extLst>
          </p:cNvPr>
          <p:cNvSpPr/>
          <p:nvPr/>
        </p:nvSpPr>
        <p:spPr>
          <a:xfrm>
            <a:off x="424984" y="551468"/>
            <a:ext cx="88784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accent1"/>
                </a:solidFill>
                <a:latin typeface="Century Gothic" panose="020B0502020202020204" pitchFamily="34" charset="0"/>
              </a:rPr>
              <a:t>Specificare l’unità di misura dei task di termoventilazione e irrigazione: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F32709A-90EF-4A55-81F4-DFBCCABC25E7}"/>
              </a:ext>
            </a:extLst>
          </p:cNvPr>
          <p:cNvSpPr txBox="1"/>
          <p:nvPr/>
        </p:nvSpPr>
        <p:spPr>
          <a:xfrm>
            <a:off x="424984" y="1382464"/>
            <a:ext cx="351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Century Gothic" panose="020B0502020202020204" pitchFamily="34" charset="0"/>
              </a:rPr>
              <a:t>Prima:</a:t>
            </a:r>
            <a:endParaRPr lang="it-IT" dirty="0">
              <a:latin typeface="Century Gothic" panose="020B050202020202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36B36F7-FAB8-451E-B000-BE7BC9E2F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259" y="4149652"/>
            <a:ext cx="3831553" cy="206980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70A6784-48A0-494C-99C0-950DDF4DA3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77"/>
          <a:stretch/>
        </p:blipFill>
        <p:spPr>
          <a:xfrm>
            <a:off x="6096000" y="4179203"/>
            <a:ext cx="3755471" cy="219075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AEF8556-B487-47B0-A9E2-623E9FD182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890"/>
          <a:stretch/>
        </p:blipFill>
        <p:spPr>
          <a:xfrm>
            <a:off x="502291" y="1812079"/>
            <a:ext cx="3925545" cy="196191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DF7652E-570B-4842-893E-16CA06F044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886"/>
          <a:stretch/>
        </p:blipFill>
        <p:spPr>
          <a:xfrm>
            <a:off x="6119709" y="1783274"/>
            <a:ext cx="3755471" cy="199072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AD660A2-6B38-4AC3-A6A4-1CA14AC0F981}"/>
              </a:ext>
            </a:extLst>
          </p:cNvPr>
          <p:cNvSpPr txBox="1"/>
          <p:nvPr/>
        </p:nvSpPr>
        <p:spPr>
          <a:xfrm>
            <a:off x="6096000" y="1378070"/>
            <a:ext cx="351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Dopo: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6D04947-2BB8-4270-A242-07CB29C24455}"/>
              </a:ext>
            </a:extLst>
          </p:cNvPr>
          <p:cNvSpPr/>
          <p:nvPr/>
        </p:nvSpPr>
        <p:spPr>
          <a:xfrm>
            <a:off x="1954732" y="3313652"/>
            <a:ext cx="696189" cy="369332"/>
          </a:xfrm>
          <a:prstGeom prst="rect">
            <a:avLst/>
          </a:prstGeom>
          <a:noFill/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latin typeface="Century Gothic" panose="020B0502020202020204" pitchFamily="34" charset="0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4CEAF076-7AF9-44EA-BFF6-91DAE31059F2}"/>
              </a:ext>
            </a:extLst>
          </p:cNvPr>
          <p:cNvSpPr/>
          <p:nvPr/>
        </p:nvSpPr>
        <p:spPr>
          <a:xfrm>
            <a:off x="7442530" y="3313652"/>
            <a:ext cx="778681" cy="369332"/>
          </a:xfrm>
          <a:prstGeom prst="rect">
            <a:avLst/>
          </a:prstGeom>
          <a:noFill/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latin typeface="Century Gothic" panose="020B0502020202020204" pitchFamily="34" charset="0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1AF2751-8A43-4082-922D-6B077D2163FD}"/>
              </a:ext>
            </a:extLst>
          </p:cNvPr>
          <p:cNvSpPr/>
          <p:nvPr/>
        </p:nvSpPr>
        <p:spPr>
          <a:xfrm>
            <a:off x="8291216" y="5655578"/>
            <a:ext cx="778681" cy="369332"/>
          </a:xfrm>
          <a:prstGeom prst="rect">
            <a:avLst/>
          </a:prstGeom>
          <a:noFill/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latin typeface="Century Gothic" panose="020B0502020202020204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604F27FC-EF2A-45ED-88DE-D028F3829E3B}"/>
              </a:ext>
            </a:extLst>
          </p:cNvPr>
          <p:cNvSpPr/>
          <p:nvPr/>
        </p:nvSpPr>
        <p:spPr>
          <a:xfrm>
            <a:off x="2592198" y="5625517"/>
            <a:ext cx="778681" cy="429453"/>
          </a:xfrm>
          <a:prstGeom prst="rect">
            <a:avLst/>
          </a:prstGeom>
          <a:noFill/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632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 animBg="1"/>
      <p:bldP spid="11" grpId="0" animBg="1"/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E07C5E7-4D83-4033-B38B-046C242A95BC}"/>
              </a:ext>
            </a:extLst>
          </p:cNvPr>
          <p:cNvSpPr/>
          <p:nvPr/>
        </p:nvSpPr>
        <p:spPr>
          <a:xfrm>
            <a:off x="424984" y="551468"/>
            <a:ext cx="85260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Century Gothic" panose="020B0502020202020204" pitchFamily="34" charset="0"/>
              </a:rPr>
              <a:t>Cambiato pulsante di avvio funzionalità per offrire un feedback esplicito: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F32709A-90EF-4A55-81F4-DFBCCABC25E7}"/>
              </a:ext>
            </a:extLst>
          </p:cNvPr>
          <p:cNvSpPr txBox="1"/>
          <p:nvPr/>
        </p:nvSpPr>
        <p:spPr>
          <a:xfrm>
            <a:off x="424984" y="1476462"/>
            <a:ext cx="351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</a:rPr>
              <a:t>Prima: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733F5F6-A4A9-4F25-8C91-142592FCA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79" y="1906507"/>
            <a:ext cx="4082439" cy="439500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31111EB-6EF7-426A-BB62-575EACABB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481" y="1887065"/>
            <a:ext cx="4148245" cy="443388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F2B7C0C-D738-415D-884B-9ED7B0356C20}"/>
              </a:ext>
            </a:extLst>
          </p:cNvPr>
          <p:cNvSpPr txBox="1"/>
          <p:nvPr/>
        </p:nvSpPr>
        <p:spPr>
          <a:xfrm>
            <a:off x="5870837" y="1382465"/>
            <a:ext cx="351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</a:rPr>
              <a:t>Dopo: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907973F-8A35-4F5B-B2C6-0DBBB2961219}"/>
              </a:ext>
            </a:extLst>
          </p:cNvPr>
          <p:cNvSpPr/>
          <p:nvPr/>
        </p:nvSpPr>
        <p:spPr>
          <a:xfrm>
            <a:off x="2994869" y="4823670"/>
            <a:ext cx="1208014" cy="369332"/>
          </a:xfrm>
          <a:prstGeom prst="rect">
            <a:avLst/>
          </a:prstGeom>
          <a:noFill/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latin typeface="Century Gothic" panose="020B0502020202020204" pitchFamily="34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D53CA502-A59E-407F-85DB-841204D15ECB}"/>
              </a:ext>
            </a:extLst>
          </p:cNvPr>
          <p:cNvSpPr/>
          <p:nvPr/>
        </p:nvSpPr>
        <p:spPr>
          <a:xfrm>
            <a:off x="9419380" y="3114197"/>
            <a:ext cx="462851" cy="369332"/>
          </a:xfrm>
          <a:prstGeom prst="rect">
            <a:avLst/>
          </a:prstGeom>
          <a:noFill/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latin typeface="Century Gothic" panose="020B0502020202020204" pitchFamily="34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1BDE110B-5574-4AF0-8C30-BD6D7BE19363}"/>
              </a:ext>
            </a:extLst>
          </p:cNvPr>
          <p:cNvSpPr/>
          <p:nvPr/>
        </p:nvSpPr>
        <p:spPr>
          <a:xfrm>
            <a:off x="9385824" y="4104006"/>
            <a:ext cx="462851" cy="369332"/>
          </a:xfrm>
          <a:prstGeom prst="rect">
            <a:avLst/>
          </a:prstGeom>
          <a:noFill/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415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525EA1-D854-4C48-B947-50AF467712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0716" y="864066"/>
            <a:ext cx="8696768" cy="849348"/>
          </a:xfrm>
        </p:spPr>
        <p:txBody>
          <a:bodyPr/>
          <a:lstStyle/>
          <a:p>
            <a:pPr algn="l"/>
            <a:r>
              <a:rPr lang="it-IT" sz="4800" i="1" dirty="0">
                <a:latin typeface="Century Gothic" panose="020B0502020202020204" pitchFamily="34" charset="0"/>
              </a:rPr>
              <a:t>Prototipo finale interattivo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44FCD09-A336-4F96-BDC8-363458C3D997}"/>
              </a:ext>
            </a:extLst>
          </p:cNvPr>
          <p:cNvSpPr txBox="1"/>
          <p:nvPr/>
        </p:nvSpPr>
        <p:spPr>
          <a:xfrm>
            <a:off x="1300294" y="3652374"/>
            <a:ext cx="843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2060"/>
                </a:solidFill>
                <a:latin typeface="Century Gothic" panose="020B0502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https://balsamiq.cloud/se2vyoz/pivbs0v</a:t>
            </a:r>
            <a:endParaRPr lang="it-IT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95E2E8E-B36D-472E-A0F8-D500E97EAD2C}"/>
              </a:ext>
            </a:extLst>
          </p:cNvPr>
          <p:cNvSpPr txBox="1"/>
          <p:nvPr/>
        </p:nvSpPr>
        <p:spPr>
          <a:xfrm>
            <a:off x="1300294" y="2097248"/>
            <a:ext cx="5368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Tutto il team di sviluppo si è adoperato per realizzare un prototipo finale interattivo mediante l’utilizzo del software «</a:t>
            </a:r>
            <a:r>
              <a:rPr lang="it-IT" dirty="0" err="1">
                <a:latin typeface="Century Gothic" panose="020B0502020202020204" pitchFamily="34" charset="0"/>
              </a:rPr>
              <a:t>Balsamiq</a:t>
            </a:r>
            <a:r>
              <a:rPr lang="it-IT" dirty="0">
                <a:latin typeface="Century Gothic" panose="020B0502020202020204" pitchFamily="34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335127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E684AF-6DE4-4DB6-B9AC-5D1659510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509" y="785485"/>
            <a:ext cx="4164431" cy="96473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just"/>
            <a:r>
              <a:rPr lang="en-US" sz="2800" dirty="0" err="1">
                <a:latin typeface="Century Gothic" panose="020B0502020202020204" pitchFamily="34" charset="0"/>
              </a:rPr>
              <a:t>Valutazione</a:t>
            </a:r>
            <a:br>
              <a:rPr lang="en-US" sz="2800" dirty="0">
                <a:latin typeface="Century Gothic" panose="020B0502020202020204" pitchFamily="34" charset="0"/>
              </a:rPr>
            </a:br>
            <a:r>
              <a:rPr lang="en-US" sz="2800" dirty="0">
                <a:latin typeface="Century Gothic" panose="020B0502020202020204" pitchFamily="34" charset="0"/>
              </a:rPr>
              <a:t>«Cognitive Walkthrough»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70D17121-841A-4DE3-B0E2-35E5CDD5262D}"/>
              </a:ext>
            </a:extLst>
          </p:cNvPr>
          <p:cNvSpPr/>
          <p:nvPr/>
        </p:nvSpPr>
        <p:spPr>
          <a:xfrm>
            <a:off x="794509" y="2172262"/>
            <a:ext cx="4164431" cy="151840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  <a:latin typeface="Century Gothic" panose="020B0502020202020204" pitchFamily="34" charset="0"/>
              </a:rPr>
              <a:t>Grazie alla tecnica del «Cognitive </a:t>
            </a:r>
            <a:r>
              <a:rPr lang="it-IT" dirty="0" err="1">
                <a:solidFill>
                  <a:schemeClr val="tx1"/>
                </a:solidFill>
                <a:latin typeface="Century Gothic" panose="020B0502020202020204" pitchFamily="34" charset="0"/>
              </a:rPr>
              <a:t>Walkthrough</a:t>
            </a:r>
            <a:r>
              <a:rPr lang="it-IT" dirty="0">
                <a:solidFill>
                  <a:schemeClr val="tx1"/>
                </a:solidFill>
                <a:latin typeface="Century Gothic" panose="020B0502020202020204" pitchFamily="34" charset="0"/>
              </a:rPr>
              <a:t>» siamo riusciti a testare il sistema risalendo ad alcuni problemi di usabilità come ad esempio…</a:t>
            </a:r>
          </a:p>
        </p:txBody>
      </p:sp>
      <p:sp>
        <p:nvSpPr>
          <p:cNvPr id="6" name="Freccia in giù 5">
            <a:extLst>
              <a:ext uri="{FF2B5EF4-FFF2-40B4-BE49-F238E27FC236}">
                <a16:creationId xmlns:a16="http://schemas.microsoft.com/office/drawing/2014/main" id="{BE37E3F9-923C-4E1E-83B5-F6CD779D9537}"/>
              </a:ext>
            </a:extLst>
          </p:cNvPr>
          <p:cNvSpPr/>
          <p:nvPr/>
        </p:nvSpPr>
        <p:spPr>
          <a:xfrm>
            <a:off x="2608061" y="3958870"/>
            <a:ext cx="359805" cy="821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Century Gothic" panose="020B0502020202020204" pitchFamily="34" charset="0"/>
            </a:endParaRPr>
          </a:p>
        </p:txBody>
      </p:sp>
      <p:sp>
        <p:nvSpPr>
          <p:cNvPr id="40" name="Rettangolo con angoli arrotondati 39">
            <a:extLst>
              <a:ext uri="{FF2B5EF4-FFF2-40B4-BE49-F238E27FC236}">
                <a16:creationId xmlns:a16="http://schemas.microsoft.com/office/drawing/2014/main" id="{E83AF22C-9D3D-4558-A0E3-D735BA274498}"/>
              </a:ext>
            </a:extLst>
          </p:cNvPr>
          <p:cNvSpPr/>
          <p:nvPr/>
        </p:nvSpPr>
        <p:spPr>
          <a:xfrm>
            <a:off x="1669818" y="5048237"/>
            <a:ext cx="2135624" cy="102427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100" i="1" dirty="0">
                <a:solidFill>
                  <a:schemeClr val="tx1"/>
                </a:solidFill>
                <a:latin typeface="Century Gothic" panose="020B0502020202020204" pitchFamily="34" charset="0"/>
              </a:rPr>
              <a:t>Per l’utente non era evidente il modo in cui doveva selezionare la serra ma si doveva basare sulle sue esperienze e intuizioni.</a:t>
            </a:r>
          </a:p>
        </p:txBody>
      </p:sp>
      <p:pic>
        <p:nvPicPr>
          <p:cNvPr id="4" name="Immagine 3" descr="Immagine che contiene screenshot, verde, via&#10;&#10;Descrizione generata automaticamente">
            <a:extLst>
              <a:ext uri="{FF2B5EF4-FFF2-40B4-BE49-F238E27FC236}">
                <a16:creationId xmlns:a16="http://schemas.microsoft.com/office/drawing/2014/main" id="{D3B8FA03-ABB7-4B1A-AA01-447DF34D5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095" y="4128294"/>
            <a:ext cx="4122381" cy="2416030"/>
          </a:xfrm>
          <a:prstGeom prst="rect">
            <a:avLst/>
          </a:prstGeom>
        </p:spPr>
      </p:pic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3F791C61-1769-4297-A9CD-602F8F52A705}"/>
              </a:ext>
            </a:extLst>
          </p:cNvPr>
          <p:cNvSpPr/>
          <p:nvPr/>
        </p:nvSpPr>
        <p:spPr>
          <a:xfrm>
            <a:off x="4142364" y="5336309"/>
            <a:ext cx="715098" cy="317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286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 animBg="1"/>
      <p:bldP spid="4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58CFF0-3BD3-465C-B176-F77DF669B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394" y="651545"/>
            <a:ext cx="4431561" cy="917196"/>
          </a:xfrm>
        </p:spPr>
        <p:txBody>
          <a:bodyPr/>
          <a:lstStyle/>
          <a:p>
            <a:r>
              <a:rPr lang="it-IT" dirty="0">
                <a:latin typeface="Century Gothic" panose="020B0502020202020204" pitchFamily="34" charset="0"/>
              </a:rPr>
              <a:t>Design pattern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31508B-BA7D-4090-ACF3-72BB2550CE4D}"/>
              </a:ext>
            </a:extLst>
          </p:cNvPr>
          <p:cNvSpPr txBox="1"/>
          <p:nvPr/>
        </p:nvSpPr>
        <p:spPr>
          <a:xfrm>
            <a:off x="461394" y="1568741"/>
            <a:ext cx="44315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Nella nostra applicazione abbiamo deciso di inserire alcuni design pattern tra cui: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338640E-5F06-46AD-B013-86963F1FDDB9}"/>
              </a:ext>
            </a:extLst>
          </p:cNvPr>
          <p:cNvSpPr txBox="1"/>
          <p:nvPr/>
        </p:nvSpPr>
        <p:spPr>
          <a:xfrm>
            <a:off x="986265" y="2762936"/>
            <a:ext cx="1283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Slideshow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973C345-EDCE-4C43-B83B-6E1C6001F1AF}"/>
              </a:ext>
            </a:extLst>
          </p:cNvPr>
          <p:cNvSpPr txBox="1"/>
          <p:nvPr/>
        </p:nvSpPr>
        <p:spPr>
          <a:xfrm>
            <a:off x="4025930" y="2762936"/>
            <a:ext cx="1357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Thumbnail</a:t>
            </a:r>
            <a:endParaRPr lang="it-IT" b="1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99E49D1-D60F-4076-8FCD-B3EAC10EA8F1}"/>
              </a:ext>
            </a:extLst>
          </p:cNvPr>
          <p:cNvSpPr txBox="1"/>
          <p:nvPr/>
        </p:nvSpPr>
        <p:spPr>
          <a:xfrm>
            <a:off x="6893572" y="2782672"/>
            <a:ext cx="2220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Problem</a:t>
            </a:r>
            <a:r>
              <a:rPr lang="it-IT" dirty="0"/>
              <a:t> </a:t>
            </a:r>
            <a:r>
              <a:rPr lang="it-IT" b="1" dirty="0" err="1"/>
              <a:t>Summary</a:t>
            </a:r>
            <a:endParaRPr lang="it-IT" b="1" dirty="0"/>
          </a:p>
        </p:txBody>
      </p:sp>
      <p:pic>
        <p:nvPicPr>
          <p:cNvPr id="9" name="image7.png">
            <a:extLst>
              <a:ext uri="{FF2B5EF4-FFF2-40B4-BE49-F238E27FC236}">
                <a16:creationId xmlns:a16="http://schemas.microsoft.com/office/drawing/2014/main" id="{7DA35EB1-3830-4AAB-8D82-4F281A741DD2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764943" y="3244335"/>
            <a:ext cx="2477542" cy="1772302"/>
          </a:xfrm>
          <a:prstGeom prst="rect">
            <a:avLst/>
          </a:prstGeom>
          <a:ln/>
        </p:spPr>
      </p:pic>
      <p:pic>
        <p:nvPicPr>
          <p:cNvPr id="10" name="image8.png">
            <a:extLst>
              <a:ext uri="{FF2B5EF4-FFF2-40B4-BE49-F238E27FC236}">
                <a16:creationId xmlns:a16="http://schemas.microsoft.com/office/drawing/2014/main" id="{BBB5A213-C1EF-4AFF-8244-030B98CA6443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657600" y="3244335"/>
            <a:ext cx="2147581" cy="1772302"/>
          </a:xfrm>
          <a:prstGeom prst="rect">
            <a:avLst/>
          </a:prstGeom>
          <a:ln/>
        </p:spPr>
      </p:pic>
      <p:pic>
        <p:nvPicPr>
          <p:cNvPr id="12" name="image10.png">
            <a:extLst>
              <a:ext uri="{FF2B5EF4-FFF2-40B4-BE49-F238E27FC236}">
                <a16:creationId xmlns:a16="http://schemas.microsoft.com/office/drawing/2014/main" id="{C16BC246-8186-4766-B045-849CE3015E55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461394" y="3244335"/>
            <a:ext cx="2333259" cy="1772302"/>
          </a:xfrm>
          <a:prstGeom prst="rect">
            <a:avLst/>
          </a:prstGeom>
          <a:ln/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8B92750-2A01-4484-9954-9DE660225380}"/>
              </a:ext>
            </a:extLst>
          </p:cNvPr>
          <p:cNvSpPr txBox="1"/>
          <p:nvPr/>
        </p:nvSpPr>
        <p:spPr>
          <a:xfrm>
            <a:off x="461394" y="5310231"/>
            <a:ext cx="23332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050" dirty="0">
                <a:latin typeface="Century Gothic" panose="020B0502020202020204" pitchFamily="34" charset="0"/>
              </a:rPr>
              <a:t>Slideshow per mostrare un insieme di immagini statiche in una presentazione nella homepage dell'applicazione.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4C54F6D-C208-47E3-B8F8-A34C647057E1}"/>
              </a:ext>
            </a:extLst>
          </p:cNvPr>
          <p:cNvSpPr txBox="1"/>
          <p:nvPr/>
        </p:nvSpPr>
        <p:spPr>
          <a:xfrm>
            <a:off x="3538109" y="5289259"/>
            <a:ext cx="233325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050" dirty="0" err="1">
                <a:latin typeface="Century Gothic" panose="020B0502020202020204" pitchFamily="34" charset="0"/>
              </a:rPr>
              <a:t>Thumbnail</a:t>
            </a:r>
            <a:r>
              <a:rPr lang="it-IT" sz="1050" dirty="0">
                <a:latin typeface="Century Gothic" panose="020B0502020202020204" pitchFamily="34" charset="0"/>
              </a:rPr>
              <a:t> viene utilizzata per avere una panoramica di immagini multiple senza doverle vedere nella loro dimensione originale.</a:t>
            </a:r>
          </a:p>
          <a:p>
            <a:pPr algn="just"/>
            <a:endParaRPr lang="it-IT" sz="1050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16B8A3E-4283-40B8-9CE7-03B1F5CF8D5B}"/>
              </a:ext>
            </a:extLst>
          </p:cNvPr>
          <p:cNvSpPr txBox="1"/>
          <p:nvPr/>
        </p:nvSpPr>
        <p:spPr>
          <a:xfrm>
            <a:off x="6764943" y="5310231"/>
            <a:ext cx="23332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050" dirty="0" err="1">
                <a:latin typeface="Century Gothic" panose="020B0502020202020204" pitchFamily="34" charset="0"/>
              </a:rPr>
              <a:t>Problem</a:t>
            </a:r>
            <a:r>
              <a:rPr lang="it-IT" sz="1050" dirty="0">
                <a:latin typeface="Century Gothic" panose="020B0502020202020204" pitchFamily="34" charset="0"/>
              </a:rPr>
              <a:t> </a:t>
            </a:r>
            <a:r>
              <a:rPr lang="it-IT" sz="1050" dirty="0" err="1">
                <a:latin typeface="Century Gothic" panose="020B0502020202020204" pitchFamily="34" charset="0"/>
              </a:rPr>
              <a:t>Summary</a:t>
            </a:r>
            <a:r>
              <a:rPr lang="it-IT" sz="1050" dirty="0">
                <a:latin typeface="Century Gothic" panose="020B0502020202020204" pitchFamily="34" charset="0"/>
              </a:rPr>
              <a:t> o Dashboard per tenere d’occhio tutti i dati che l’utente desidera avere a portata di mano.</a:t>
            </a:r>
          </a:p>
        </p:txBody>
      </p:sp>
    </p:spTree>
    <p:extLst>
      <p:ext uri="{BB962C8B-B14F-4D97-AF65-F5344CB8AC3E}">
        <p14:creationId xmlns:p14="http://schemas.microsoft.com/office/powerpoint/2010/main" val="2043734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13" grpId="0"/>
      <p:bldP spid="14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3324EC3F-17F9-4B13-9D8C-6EFCE3E5715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6" t="34876" r="10637" b="26675"/>
          <a:stretch/>
        </p:blipFill>
        <p:spPr>
          <a:xfrm>
            <a:off x="286758" y="178692"/>
            <a:ext cx="3145872" cy="80534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55359E9-0FC5-4AB5-9AB3-2AD1191BC26F}"/>
              </a:ext>
            </a:extLst>
          </p:cNvPr>
          <p:cNvSpPr txBox="1"/>
          <p:nvPr/>
        </p:nvSpPr>
        <p:spPr>
          <a:xfrm>
            <a:off x="5299195" y="2444007"/>
            <a:ext cx="41763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604020202020204" pitchFamily="34" charset="0"/>
              </a:rPr>
              <a:t>Il software è in continua evoluzione, questo comporta a nuove e future modifiche per ottimizzarlo sia durante che dopo l’implementazione. Abbiamo già qualche idea..</a:t>
            </a:r>
          </a:p>
        </p:txBody>
      </p:sp>
      <p:pic>
        <p:nvPicPr>
          <p:cNvPr id="3" name="Immagine 2" descr="Immagine che contiene sipario&#10;&#10;Descrizione generata automaticamente">
            <a:extLst>
              <a:ext uri="{FF2B5EF4-FFF2-40B4-BE49-F238E27FC236}">
                <a16:creationId xmlns:a16="http://schemas.microsoft.com/office/drawing/2014/main" id="{E9FFBAFB-8D6A-437B-BA87-2BFEE3D71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87" y="2073308"/>
            <a:ext cx="4436844" cy="2495725"/>
          </a:xfrm>
          <a:prstGeom prst="rect">
            <a:avLst/>
          </a:prstGeom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B35BCE69-A2F5-4E4E-BBD0-EFE7D63240EA}"/>
              </a:ext>
            </a:extLst>
          </p:cNvPr>
          <p:cNvSpPr txBox="1">
            <a:spLocks/>
          </p:cNvSpPr>
          <p:nvPr/>
        </p:nvSpPr>
        <p:spPr>
          <a:xfrm>
            <a:off x="286758" y="1305340"/>
            <a:ext cx="6279133" cy="6711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200" dirty="0">
                <a:latin typeface="Century Gothic" panose="020B0502020202020204" pitchFamily="34" charset="0"/>
              </a:rPr>
              <a:t>Cambiamenti da effettuare</a:t>
            </a:r>
          </a:p>
        </p:txBody>
      </p:sp>
    </p:spTree>
    <p:extLst>
      <p:ext uri="{BB962C8B-B14F-4D97-AF65-F5344CB8AC3E}">
        <p14:creationId xmlns:p14="http://schemas.microsoft.com/office/powerpoint/2010/main" val="1167224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25822F16-B8AB-4E4F-9189-391D08C577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56" y="1233376"/>
            <a:ext cx="3051545" cy="3607738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551FCDB-ADF5-40F2-BC9B-FCD2C3C1910B}"/>
              </a:ext>
            </a:extLst>
          </p:cNvPr>
          <p:cNvSpPr txBox="1"/>
          <p:nvPr/>
        </p:nvSpPr>
        <p:spPr>
          <a:xfrm>
            <a:off x="3373317" y="1750869"/>
            <a:ext cx="62094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Negli ultimi anni la popolazione mondiale ha raggiunto la quota di 7,6 miliardi di abitanti. Si stima che questo numero salirà a 8,5 miliardi entro il 2030. Con questa rapida crescita anche il fabbisogno di cibo in tutto il mondo è aumentato rapidamente. Per il mercato non è semplice soddisfare la crescente domanda, ed è per questo che l’agricoltura si è evoluta fino ad oggi in quella che potremmo definire «The </a:t>
            </a:r>
            <a:r>
              <a:rPr lang="it-IT" dirty="0" err="1">
                <a:latin typeface="Century Gothic" panose="020B0502020202020204" pitchFamily="34" charset="0"/>
              </a:rPr>
              <a:t>third</a:t>
            </a:r>
            <a:r>
              <a:rPr lang="it-IT" dirty="0">
                <a:latin typeface="Century Gothic" panose="020B0502020202020204" pitchFamily="34" charset="0"/>
              </a:rPr>
              <a:t> green revolution». </a:t>
            </a:r>
          </a:p>
        </p:txBody>
      </p:sp>
    </p:spTree>
    <p:extLst>
      <p:ext uri="{BB962C8B-B14F-4D97-AF65-F5344CB8AC3E}">
        <p14:creationId xmlns:p14="http://schemas.microsoft.com/office/powerpoint/2010/main" val="2570110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F8E97669-70EE-4634-BAB3-12A4D028F831}"/>
              </a:ext>
            </a:extLst>
          </p:cNvPr>
          <p:cNvSpPr txBox="1"/>
          <p:nvPr/>
        </p:nvSpPr>
        <p:spPr>
          <a:xfrm>
            <a:off x="3479642" y="2236700"/>
            <a:ext cx="62094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In questa rivoluzione sono stati definiti nuovi modi di fare agricoltura. Tra questi vi è l'incorporazione della robotica nell'agricoltura e l’utilizzo dell'IoT nell'infrastruttura delle fattorie per creare un sistema agricolo «intelligente».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4D87854-66E0-4BC4-A05B-F7199DAFE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6" y="1750869"/>
            <a:ext cx="3265321" cy="244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982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98551EC0-CBCD-4454-8920-5F70347CD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28890">
            <a:off x="517273" y="843174"/>
            <a:ext cx="3140327" cy="31403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DAFDB955-9E2B-4C33-BD68-3970DEF878E5}"/>
              </a:ext>
            </a:extLst>
          </p:cNvPr>
          <p:cNvSpPr txBox="1"/>
          <p:nvPr/>
        </p:nvSpPr>
        <p:spPr>
          <a:xfrm>
            <a:off x="4359349" y="2413337"/>
            <a:ext cx="51674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Per la raccolta delle informazioni necessarie per la realizzazione dell'applicazione abbiamo effettuato interviste in videochiamata a persone che possiedono o lavorano all’interno di serre. Con queste indagini abbiamo raccolto opinioni e dati relativi alle funzionalità del sistema.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8206B26-624C-4BBD-BE9A-0DE627362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435" y="4481876"/>
            <a:ext cx="1448002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733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3324EC3F-17F9-4B13-9D8C-6EFCE3E5715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11" y="714669"/>
            <a:ext cx="4029740" cy="209461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9FF4726-2E0B-419F-9E7C-4077311337A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06" y="2273281"/>
            <a:ext cx="4359349" cy="2311437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55359E9-0FC5-4AB5-9AB3-2AD1191BC26F}"/>
              </a:ext>
            </a:extLst>
          </p:cNvPr>
          <p:cNvSpPr txBox="1"/>
          <p:nvPr/>
        </p:nvSpPr>
        <p:spPr>
          <a:xfrm>
            <a:off x="4885660" y="1305340"/>
            <a:ext cx="47687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In questo contesto la nostra applicazione punta a rendere il lavoro più preciso, produttivo e con meno sforzi. Ottenendo, quindi, di più, in meno tempo avendo a disposizione più momenti per godersi la vita. </a:t>
            </a:r>
          </a:p>
          <a:p>
            <a:r>
              <a:rPr lang="it-IT" dirty="0">
                <a:latin typeface="Century Gothic" panose="020B0502020202020204" pitchFamily="34" charset="0"/>
              </a:rPr>
              <a:t>Il sistema assisterà l’utente nelle seguenti operazioni:</a:t>
            </a:r>
          </a:p>
          <a:p>
            <a:endParaRPr lang="it-IT" dirty="0"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Century Gothic" panose="020B0502020202020204" pitchFamily="34" charset="0"/>
              </a:rPr>
              <a:t>T1:Monitoraggio dei campi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Century Gothic" panose="020B0502020202020204" pitchFamily="34" charset="0"/>
              </a:rPr>
              <a:t>T2:Irrigazione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Century Gothic" panose="020B0502020202020204" pitchFamily="34" charset="0"/>
              </a:rPr>
              <a:t>T3:Diserbazione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Century Gothic" panose="020B0502020202020204" pitchFamily="34" charset="0"/>
              </a:rPr>
              <a:t>T4:Termoventilazione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Century Gothic" panose="020B0502020202020204" pitchFamily="34" charset="0"/>
              </a:rPr>
              <a:t>T5:Umidificazione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Century Gothic" panose="020B0502020202020204" pitchFamily="34" charset="0"/>
              </a:rPr>
              <a:t>T6:Disinfestazione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Century Gothic" panose="020B0502020202020204" pitchFamily="34" charset="0"/>
              </a:rPr>
              <a:t>T7:Concimazione</a:t>
            </a:r>
          </a:p>
        </p:txBody>
      </p:sp>
    </p:spTree>
    <p:extLst>
      <p:ext uri="{BB962C8B-B14F-4D97-AF65-F5344CB8AC3E}">
        <p14:creationId xmlns:p14="http://schemas.microsoft.com/office/powerpoint/2010/main" val="126884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33FBC53C-083F-4A4D-839A-17E01969E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439" y="668309"/>
            <a:ext cx="2847474" cy="189413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4A126A0-1C8E-4DA4-A6DF-650D14F10789}"/>
              </a:ext>
            </a:extLst>
          </p:cNvPr>
          <p:cNvSpPr txBox="1"/>
          <p:nvPr/>
        </p:nvSpPr>
        <p:spPr>
          <a:xfrm>
            <a:off x="504504" y="2562444"/>
            <a:ext cx="56777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Tra i diversi personaggi troviamo Andrea che  è un imprenditore agricolo che deve gestire diverse serre sparse sul territorio. Le difficoltà che riscontra sono, il monitoraggio e l’analisi del terreno. L’obiettivo di Andrea è avere un sistema che gli permetta la gestione e la supervisione a distanza delle sue serre in maniera semplice e veloce.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1AC4B43-1B8F-400A-A20D-A340821CB051}"/>
              </a:ext>
            </a:extLst>
          </p:cNvPr>
          <p:cNvSpPr txBox="1"/>
          <p:nvPr/>
        </p:nvSpPr>
        <p:spPr>
          <a:xfrm>
            <a:off x="6673439" y="2718033"/>
            <a:ext cx="2936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Andrea de Stefano</a:t>
            </a:r>
          </a:p>
        </p:txBody>
      </p:sp>
    </p:spTree>
    <p:extLst>
      <p:ext uri="{BB962C8B-B14F-4D97-AF65-F5344CB8AC3E}">
        <p14:creationId xmlns:p14="http://schemas.microsoft.com/office/powerpoint/2010/main" val="3808126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54B1F14E-0869-4BAD-BF7A-75830E39C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732" y="3840849"/>
            <a:ext cx="4513244" cy="161947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9E9BF10-A253-495C-B99D-842476C4AEE4}"/>
              </a:ext>
            </a:extLst>
          </p:cNvPr>
          <p:cNvSpPr txBox="1"/>
          <p:nvPr/>
        </p:nvSpPr>
        <p:spPr>
          <a:xfrm>
            <a:off x="1244010" y="1397675"/>
            <a:ext cx="81232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Per la raccolta dei requisiti della user </a:t>
            </a:r>
            <a:r>
              <a:rPr lang="it-IT" dirty="0" err="1">
                <a:latin typeface="Century Gothic" panose="020B0502020202020204" pitchFamily="34" charset="0"/>
              </a:rPr>
              <a:t>eXperience</a:t>
            </a:r>
            <a:r>
              <a:rPr lang="it-IT" dirty="0">
                <a:latin typeface="Century Gothic" panose="020B0502020202020204" pitchFamily="34" charset="0"/>
              </a:rPr>
              <a:t> (UX) abbiamo somministrato dei questionari agli utenti in cui veniva indicata per ogni task il livello di abilità dell'utente.</a:t>
            </a:r>
          </a:p>
          <a:p>
            <a:r>
              <a:rPr lang="it-IT" dirty="0">
                <a:latin typeface="Century Gothic" panose="020B0502020202020204" pitchFamily="34" charset="0"/>
              </a:rPr>
              <a:t>Facendo la media dei valori ottenuti dai partecipanti allo studio abbiamo potuto recuperare le informazioni scritte nella tabella sottostante:</a:t>
            </a:r>
          </a:p>
          <a:p>
            <a:endParaRPr lang="it-IT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090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D8C445-3B47-41C2-8E5D-33600EBB3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90026"/>
          </a:xfrm>
        </p:spPr>
        <p:txBody>
          <a:bodyPr>
            <a:normAutofit fontScale="90000"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Analisi comparativa</a:t>
            </a:r>
            <a:br>
              <a:rPr lang="it-IT" dirty="0">
                <a:latin typeface="Century Gothic" panose="020B0502020202020204" pitchFamily="34" charset="0"/>
              </a:rPr>
            </a:br>
            <a:endParaRPr lang="it-IT" dirty="0">
              <a:latin typeface="Century Gothic" panose="020B0502020202020204" pitchFamily="34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BF86A37F-1F7A-4137-8511-E42ACEBC25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5" y="2238958"/>
            <a:ext cx="5418666" cy="376684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E1A0580-5258-4706-BF05-7D2AFBC917D5}"/>
              </a:ext>
            </a:extLst>
          </p:cNvPr>
          <p:cNvSpPr txBox="1"/>
          <p:nvPr/>
        </p:nvSpPr>
        <p:spPr>
          <a:xfrm>
            <a:off x="6258187" y="2416028"/>
            <a:ext cx="27935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Pro:</a:t>
            </a:r>
            <a:r>
              <a:rPr lang="it-IT" dirty="0">
                <a:solidFill>
                  <a:schemeClr val="accent2"/>
                </a:solidFill>
                <a:latin typeface="Century Gothic" panose="020B0502020202020204" pitchFamily="34" charset="0"/>
              </a:rPr>
              <a:t> </a:t>
            </a:r>
            <a:r>
              <a:rPr lang="it-IT" dirty="0">
                <a:latin typeface="Century Gothic" panose="020B0502020202020204" pitchFamily="34" charset="0"/>
              </a:rPr>
              <a:t>interfaccia ricca e adattabilità del sistema</a:t>
            </a:r>
          </a:p>
          <a:p>
            <a:endParaRPr lang="it-IT" dirty="0">
              <a:latin typeface="Century Gothic" panose="020B0502020202020204" pitchFamily="34" charset="0"/>
            </a:endParaRPr>
          </a:p>
          <a:p>
            <a:pPr algn="just"/>
            <a:r>
              <a:rPr lang="it-IT" b="1" dirty="0">
                <a:solidFill>
                  <a:srgbClr val="FF0000"/>
                </a:solidFill>
                <a:latin typeface="Century Gothic" panose="020B0502020202020204" pitchFamily="34" charset="0"/>
              </a:rPr>
              <a:t>Contro:</a:t>
            </a:r>
            <a:r>
              <a:rPr lang="it-IT" dirty="0">
                <a:solidFill>
                  <a:srgbClr val="FF0000"/>
                </a:solidFill>
                <a:latin typeface="Century Gothic" panose="020B0502020202020204" pitchFamily="34" charset="0"/>
              </a:rPr>
              <a:t> </a:t>
            </a:r>
            <a:r>
              <a:rPr lang="it-IT" dirty="0">
                <a:latin typeface="Century Gothic" panose="020B0502020202020204" pitchFamily="34" charset="0"/>
              </a:rPr>
              <a:t>mancanza di automatismi per la gestione dell’ambiente</a:t>
            </a:r>
            <a:endParaRPr lang="it-IT" b="1" dirty="0">
              <a:latin typeface="Century Gothic" panose="020B0502020202020204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FEEA755-6F4B-43AF-8FAF-AA146CF46DB6}"/>
              </a:ext>
            </a:extLst>
          </p:cNvPr>
          <p:cNvSpPr txBox="1"/>
          <p:nvPr/>
        </p:nvSpPr>
        <p:spPr>
          <a:xfrm>
            <a:off x="636476" y="1446091"/>
            <a:ext cx="867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Tra i vari sistemi sul mercato fatto una comparazione con il sistema </a:t>
            </a:r>
            <a:r>
              <a:rPr lang="it-IT" b="1" dirty="0" err="1">
                <a:latin typeface="Century Gothic" panose="020B0502020202020204" pitchFamily="34" charset="0"/>
              </a:rPr>
              <a:t>Growlink</a:t>
            </a:r>
            <a:endParaRPr lang="it-IT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867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faccettatura">
  <a:themeElements>
    <a:clrScheme name="Sfaccettatur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2271A98D5C4C347B497F0C1DD0DB06F" ma:contentTypeVersion="2" ma:contentTypeDescription="Creare un nuovo documento." ma:contentTypeScope="" ma:versionID="28021177abc1c88f3dcb2dbfe99c66cd">
  <xsd:schema xmlns:xsd="http://www.w3.org/2001/XMLSchema" xmlns:xs="http://www.w3.org/2001/XMLSchema" xmlns:p="http://schemas.microsoft.com/office/2006/metadata/properties" xmlns:ns2="7456dcd2-28a7-4333-a775-886f95dbd048" targetNamespace="http://schemas.microsoft.com/office/2006/metadata/properties" ma:root="true" ma:fieldsID="ea49ab29dd1b1bd30f78c2d0c8710e90" ns2:_="">
    <xsd:import namespace="7456dcd2-28a7-4333-a775-886f95dbd04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56dcd2-28a7-4333-a775-886f95dbd04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03CD755-7217-40E2-8A0F-82407D062BCD}">
  <ds:schemaRefs>
    <ds:schemaRef ds:uri="http://purl.org/dc/elements/1.1/"/>
    <ds:schemaRef ds:uri="7456dcd2-28a7-4333-a775-886f95dbd048"/>
    <ds:schemaRef ds:uri="http://purl.org/dc/terms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0B1E2A2-E87C-435F-9666-E38ECE08465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FF6E9C1-243A-4ED6-9013-552FA2B7DB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56dcd2-28a7-4333-a775-886f95dbd04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653</TotalTime>
  <Words>956</Words>
  <Application>Microsoft Office PowerPoint</Application>
  <PresentationFormat>Widescreen</PresentationFormat>
  <Paragraphs>111</Paragraphs>
  <Slides>27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34" baseType="lpstr">
      <vt:lpstr>Arial</vt:lpstr>
      <vt:lpstr>Century Gothic</vt:lpstr>
      <vt:lpstr>Segoe UI</vt:lpstr>
      <vt:lpstr>Trebuchet MS</vt:lpstr>
      <vt:lpstr>Wingdings</vt:lpstr>
      <vt:lpstr>Wingdings 3</vt:lpstr>
      <vt:lpstr>Sfaccettatura</vt:lpstr>
      <vt:lpstr>TechnoFarm</vt:lpstr>
      <vt:lpstr>Il team è composto da: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Analisi comparativa </vt:lpstr>
      <vt:lpstr>Caso d’uso «disinfestazione»</vt:lpstr>
      <vt:lpstr>Idea alternativa 1</vt:lpstr>
      <vt:lpstr>Idea alternativa 2</vt:lpstr>
      <vt:lpstr>Alternativa scelta</vt:lpstr>
      <vt:lpstr>Valutazione da parte di un esperto</vt:lpstr>
      <vt:lpstr>Presentazione standard di PowerPoint</vt:lpstr>
      <vt:lpstr>Confronto con prototipo basso livello</vt:lpstr>
      <vt:lpstr>Confronto con prototipo basso livello</vt:lpstr>
      <vt:lpstr>Mago di OZ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Prototipo finale interattivo</vt:lpstr>
      <vt:lpstr>Valutazione «Cognitive Walkthrough»</vt:lpstr>
      <vt:lpstr>Design pattern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TechnoFarm</dc:title>
  <dc:creator>antonio martucci</dc:creator>
  <cp:lastModifiedBy>antonio martucci</cp:lastModifiedBy>
  <cp:revision>57</cp:revision>
  <dcterms:created xsi:type="dcterms:W3CDTF">2020-05-26T14:17:30Z</dcterms:created>
  <dcterms:modified xsi:type="dcterms:W3CDTF">2020-06-01T09:03:48Z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0x010100F2271A98D5C4C347B497F0C1DD0DB06F</vt:lpwstr>
  </property>
</Properties>
</file>